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9" r:id="rId2"/>
    <p:sldId id="258" r:id="rId3"/>
    <p:sldId id="285" r:id="rId4"/>
    <p:sldId id="265" r:id="rId5"/>
    <p:sldId id="292" r:id="rId6"/>
    <p:sldId id="287" r:id="rId7"/>
    <p:sldId id="298" r:id="rId8"/>
    <p:sldId id="270" r:id="rId9"/>
    <p:sldId id="294" r:id="rId10"/>
    <p:sldId id="295" r:id="rId11"/>
    <p:sldId id="296" r:id="rId12"/>
    <p:sldId id="299" r:id="rId13"/>
    <p:sldId id="300" r:id="rId14"/>
    <p:sldId id="293" r:id="rId15"/>
    <p:sldId id="279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D1AD9544-0DF6-42F8-ADB6-AF80BF3FB45D}">
          <p14:sldIdLst>
            <p14:sldId id="259"/>
            <p14:sldId id="258"/>
            <p14:sldId id="285"/>
            <p14:sldId id="265"/>
            <p14:sldId id="292"/>
            <p14:sldId id="287"/>
            <p14:sldId id="298"/>
            <p14:sldId id="270"/>
            <p14:sldId id="294"/>
            <p14:sldId id="295"/>
            <p14:sldId id="296"/>
            <p14:sldId id="299"/>
            <p14:sldId id="300"/>
            <p14:sldId id="293"/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51" autoAdjust="0"/>
  </p:normalViewPr>
  <p:slideViewPr>
    <p:cSldViewPr snapToGrid="0">
      <p:cViewPr varScale="1">
        <p:scale>
          <a:sx n="81" d="100"/>
          <a:sy n="81" d="100"/>
        </p:scale>
        <p:origin x="744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jpeg>
</file>

<file path=ppt/media/image2.png>
</file>

<file path=ppt/media/image20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7E4236-6C76-4359-ACC4-B80489EE0C25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ED6C15-DCF1-43C1-9DE6-51669E652C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2720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53FD4-0C80-420B-A056-3796337BD136}" type="datetime1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1814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B009-0EE4-481B-AECF-EA248120A9DC}" type="datetime1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2771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576E2-16D9-4A37-A522-7783BC7748CB}" type="datetime1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4510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33590-729F-4D0F-AD9C-2DAA5C4A6579}" type="datetime1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612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F7D42-F41D-410E-A57B-D474F00CB53A}" type="datetime1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0629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D6CCE-794A-4FE2-8E2F-4F4CC2228220}" type="datetime1">
              <a:rPr lang="ru-RU" smtClean="0"/>
              <a:t>20.02.2024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4847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3CA33-D462-49D4-8108-C136E7B06278}" type="datetime1">
              <a:rPr lang="ru-RU" smtClean="0"/>
              <a:t>20.02.2024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4995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9AE6B-BC54-42BC-88D4-302C8136CA2E}" type="datetime1">
              <a:rPr lang="ru-RU" smtClean="0"/>
              <a:t>20.02.2024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354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71689-0473-4387-B1B2-521852B38AA5}" type="datetime1">
              <a:rPr lang="ru-RU" smtClean="0"/>
              <a:t>20.02.2024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902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85B86-0790-49DE-BEDA-A5B7D86C5356}" type="datetime1">
              <a:rPr lang="ru-RU" smtClean="0"/>
              <a:t>20.02.2024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7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EEE0B-2F75-461A-96A8-63D5D4E7444B}" type="datetime1">
              <a:rPr lang="ru-RU" smtClean="0"/>
              <a:t>20.02.2024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33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EC470-D27F-4A29-889A-FD40BB387571}" type="datetime1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1377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8000" t="7000" r="1000" b="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7654" y="2164495"/>
            <a:ext cx="5411586" cy="774648"/>
          </a:xfrm>
        </p:spPr>
        <p:txBody>
          <a:bodyPr>
            <a:normAutofit/>
          </a:bodyPr>
          <a:lstStyle/>
          <a:p>
            <a:r>
              <a:rPr lang="ru-RU" sz="2800" b="1" dirty="0">
                <a:solidFill>
                  <a:schemeClr val="accent5">
                    <a:lumMod val="50000"/>
                  </a:schemeClr>
                </a:solidFill>
                <a:latin typeface="Arial Black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Мороз не страшен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55534" y="4506686"/>
            <a:ext cx="4289368" cy="1961079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ru-RU" sz="1600" b="1" dirty="0">
                <a:solidFill>
                  <a:schemeClr val="accent5">
                    <a:lumMod val="50000"/>
                  </a:schemeClr>
                </a:solidFill>
              </a:rPr>
              <a:t>Команда</a:t>
            </a:r>
            <a:r>
              <a:rPr lang="ru-RU" sz="1600" dirty="0">
                <a:solidFill>
                  <a:schemeClr val="accent5">
                    <a:lumMod val="50000"/>
                  </a:schemeClr>
                </a:solidFill>
              </a:rPr>
              <a:t> группы ТУУ-311:</a:t>
            </a:r>
            <a:br>
              <a:rPr lang="en-US" sz="1600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ru-RU" sz="1600" dirty="0">
                <a:solidFill>
                  <a:schemeClr val="accent5">
                    <a:lumMod val="50000"/>
                  </a:schemeClr>
                </a:solidFill>
              </a:rPr>
              <a:t>Иванов В.А.           Маликов А.Д.</a:t>
            </a:r>
            <a:br>
              <a:rPr lang="ru-RU" sz="1600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ru-RU" sz="1600" dirty="0">
                <a:solidFill>
                  <a:schemeClr val="accent5">
                    <a:lumMod val="50000"/>
                  </a:schemeClr>
                </a:solidFill>
              </a:rPr>
              <a:t>Насуханов Т. А.     Ефимов И.М.</a:t>
            </a:r>
          </a:p>
          <a:p>
            <a:pPr algn="l">
              <a:lnSpc>
                <a:spcPct val="100000"/>
              </a:lnSpc>
            </a:pPr>
            <a:r>
              <a:rPr lang="ru-RU" sz="1600" b="1" dirty="0">
                <a:solidFill>
                  <a:schemeClr val="accent5">
                    <a:lumMod val="50000"/>
                  </a:schemeClr>
                </a:solidFill>
              </a:rPr>
              <a:t>Наставники</a:t>
            </a:r>
            <a:r>
              <a:rPr lang="ru-RU" sz="1600" dirty="0">
                <a:solidFill>
                  <a:schemeClr val="accent5">
                    <a:lumMod val="50000"/>
                  </a:schemeClr>
                </a:solidFill>
              </a:rPr>
              <a:t>:</a:t>
            </a:r>
            <a:br>
              <a:rPr lang="ru-RU" sz="1600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ru-RU" sz="1600" dirty="0">
                <a:solidFill>
                  <a:schemeClr val="accent5">
                    <a:lumMod val="50000"/>
                  </a:schemeClr>
                </a:solidFill>
              </a:rPr>
              <a:t>Кулагин М.А.</a:t>
            </a:r>
            <a:br>
              <a:rPr lang="ru-RU" sz="1600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ru-RU" sz="1600" dirty="0">
                <a:solidFill>
                  <a:schemeClr val="accent5">
                    <a:lumMod val="50000"/>
                  </a:schemeClr>
                </a:solidFill>
              </a:rPr>
              <a:t>Сафронов А.И.</a:t>
            </a:r>
          </a:p>
          <a:p>
            <a:endParaRPr lang="ru-RU" sz="700" dirty="0"/>
          </a:p>
        </p:txBody>
      </p:sp>
    </p:spTree>
    <p:extLst>
      <p:ext uri="{BB962C8B-B14F-4D97-AF65-F5344CB8AC3E}">
        <p14:creationId xmlns:p14="http://schemas.microsoft.com/office/powerpoint/2010/main" val="189063605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324600" cy="867327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Средняя стоимость оборудования для чистки платформ.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F349F73-67BA-07C0-385E-4B52A996E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685" y="1477481"/>
            <a:ext cx="8987363" cy="491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845475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324600" cy="867327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Расчет стоимости системы обогрева средней платформы.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EFBCDFB-8CD5-F969-A9AA-A4EBD3714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798" y="1264084"/>
            <a:ext cx="10156399" cy="43298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Заголовок 1">
                <a:extLst>
                  <a:ext uri="{FF2B5EF4-FFF2-40B4-BE49-F238E27FC236}">
                    <a16:creationId xmlns:a16="http://schemas.microsoft.com/office/drawing/2014/main" id="{507512B0-70DC-EFF2-47A4-1AB18CC25F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17798" y="5562284"/>
                <a:ext cx="10156399" cy="101032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ru-RU" sz="1600" b="0" i="0" dirty="0">
                    <a:solidFill>
                      <a:schemeClr val="accent5">
                        <a:lumMod val="50000"/>
                      </a:schemeClr>
                    </a:solidFill>
                    <a:effectLst/>
                    <a:latin typeface="Arial "/>
                  </a:rPr>
                  <a:t>Для расчета была взята средняя площадь пассажирской ж/д платформы равная 1350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600" b="0" i="1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</a:rPr>
                          <m:t>м</m:t>
                        </m:r>
                      </m:e>
                      <m:sup>
                        <m:r>
                          <a:rPr lang="en-US" sz="1600" b="0" i="1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ru-RU" sz="1600" b="0" i="0" smtClean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ru-RU" sz="1600" b="0" i="0" dirty="0">
                    <a:solidFill>
                      <a:schemeClr val="accent5">
                        <a:lumMod val="50000"/>
                      </a:schemeClr>
                    </a:solidFill>
                    <a:effectLst/>
                    <a:latin typeface="Arial "/>
                  </a:rPr>
                  <a:t>за среднюю длину платформы взято значение – 270 м, т.к. это на 10% длиннее поезда из 11 вагонов.</a:t>
                </a:r>
              </a:p>
            </p:txBody>
          </p:sp>
        </mc:Choice>
        <mc:Fallback xmlns="">
          <p:sp>
            <p:nvSpPr>
              <p:cNvPr id="5" name="Заголовок 1">
                <a:extLst>
                  <a:ext uri="{FF2B5EF4-FFF2-40B4-BE49-F238E27FC236}">
                    <a16:creationId xmlns:a16="http://schemas.microsoft.com/office/drawing/2014/main" id="{507512B0-70DC-EFF2-47A4-1AB18CC25F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7798" y="5562284"/>
                <a:ext cx="10156399" cy="1010328"/>
              </a:xfrm>
              <a:prstGeom prst="rect">
                <a:avLst/>
              </a:prstGeom>
              <a:blipFill>
                <a:blip r:embed="rId3"/>
                <a:stretch>
                  <a:fillRect l="-36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5325817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324600" cy="734101"/>
          </a:xfrm>
        </p:spPr>
        <p:txBody>
          <a:bodyPr>
            <a:no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амоходные снегоуборочные машины</a:t>
            </a:r>
            <a:endParaRPr lang="ru-RU" sz="2400" b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C9BC1E-6CF3-4E7B-99C1-2C5C6F8D0B7E}"/>
              </a:ext>
            </a:extLst>
          </p:cNvPr>
          <p:cNvSpPr txBox="1"/>
          <p:nvPr/>
        </p:nvSpPr>
        <p:spPr>
          <a:xfrm>
            <a:off x="838200" y="1556425"/>
            <a:ext cx="4171545" cy="3394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Аргументы в пользу выбора: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Маневренность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ru-RU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Эффективность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ru-RU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Стоимость обслуживания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D4509E-F977-4DCA-93F9-1C44CD533DF2}"/>
              </a:ext>
            </a:extLst>
          </p:cNvPr>
          <p:cNvSpPr txBox="1"/>
          <p:nvPr/>
        </p:nvSpPr>
        <p:spPr>
          <a:xfrm>
            <a:off x="6577520" y="1556424"/>
            <a:ext cx="4171545" cy="3924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Аргументы против выбора: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ru-RU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Высокие начальные затраты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ru-RU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Обучение персонала</a:t>
            </a:r>
            <a:endParaRPr lang="ru-RU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Тех. Обслуживание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Зависимость от топлива</a:t>
            </a:r>
          </a:p>
        </p:txBody>
      </p:sp>
    </p:spTree>
    <p:extLst>
      <p:ext uri="{BB962C8B-B14F-4D97-AF65-F5344CB8AC3E}">
        <p14:creationId xmlns:p14="http://schemas.microsoft.com/office/powerpoint/2010/main" val="2450358270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324600" cy="734101"/>
          </a:xfrm>
        </p:spPr>
        <p:txBody>
          <a:bodyPr>
            <a:no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Подогреваемые поверхности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C9BC1E-6CF3-4E7B-99C1-2C5C6F8D0B7E}"/>
              </a:ext>
            </a:extLst>
          </p:cNvPr>
          <p:cNvSpPr txBox="1"/>
          <p:nvPr/>
        </p:nvSpPr>
        <p:spPr>
          <a:xfrm>
            <a:off x="838200" y="1293778"/>
            <a:ext cx="4766553" cy="4550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400" dirty="0">
              <a:latin typeface="Arial 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latin typeface="Arial "/>
                <a:cs typeface="Times New Roman" panose="02020603050405020304" pitchFamily="18" charset="0"/>
              </a:rPr>
              <a:t> </a:t>
            </a:r>
            <a:r>
              <a:rPr lang="ru-RU" sz="2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Аргументы в пользу выбора:</a:t>
            </a:r>
            <a:endParaRPr lang="en-GB" sz="2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latin typeface="Arial "/>
                <a:cs typeface="Times New Roman" panose="02020603050405020304" pitchFamily="18" charset="0"/>
              </a:rPr>
              <a:t>Эффективное предотвращение образования льда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ru-RU" dirty="0">
              <a:latin typeface="Arial 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latin typeface="Arial "/>
                <a:cs typeface="Times New Roman" panose="02020603050405020304" pitchFamily="18" charset="0"/>
              </a:rPr>
              <a:t>Подходит для больших площадей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ru-RU" dirty="0">
              <a:latin typeface="Arial 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latin typeface="Arial "/>
                <a:cs typeface="Times New Roman" panose="02020603050405020304" pitchFamily="18" charset="0"/>
              </a:rPr>
              <a:t>Устойчивость к снегопадам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ru-RU" dirty="0">
              <a:latin typeface="Arial 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latin typeface="Arial "/>
                <a:cs typeface="Times New Roman" panose="02020603050405020304" pitchFamily="18" charset="0"/>
              </a:rPr>
              <a:t>Снижение рисков для здоровья и безопасность персонала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B86D7-B72B-4F46-9064-97423217335E}"/>
              </a:ext>
            </a:extLst>
          </p:cNvPr>
          <p:cNvSpPr txBox="1"/>
          <p:nvPr/>
        </p:nvSpPr>
        <p:spPr>
          <a:xfrm>
            <a:off x="6587249" y="1293777"/>
            <a:ext cx="4766553" cy="2362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400" dirty="0">
              <a:latin typeface="Arial 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latin typeface="Arial "/>
                <a:cs typeface="Times New Roman" panose="02020603050405020304" pitchFamily="18" charset="0"/>
              </a:rPr>
              <a:t> </a:t>
            </a:r>
            <a:r>
              <a:rPr lang="ru-RU" sz="2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Аргументы против выбора:</a:t>
            </a:r>
            <a:endParaRPr lang="en-GB" sz="2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latin typeface="Arial "/>
                <a:cs typeface="Times New Roman" panose="02020603050405020304" pitchFamily="18" charset="0"/>
              </a:rPr>
              <a:t>Высокие начальные затраты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ru-RU" dirty="0">
              <a:latin typeface="Arial 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ru-RU" dirty="0">
                <a:latin typeface="Arial "/>
                <a:cs typeface="Times New Roman" panose="02020603050405020304" pitchFamily="18" charset="0"/>
              </a:rPr>
              <a:t>Требование электроэнергии </a:t>
            </a:r>
          </a:p>
        </p:txBody>
      </p:sp>
    </p:spTree>
    <p:extLst>
      <p:ext uri="{BB962C8B-B14F-4D97-AF65-F5344CB8AC3E}">
        <p14:creationId xmlns:p14="http://schemas.microsoft.com/office/powerpoint/2010/main" val="4289271508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47B3B3-5731-4219-871A-C3779279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854"/>
            <a:ext cx="10515600" cy="802194"/>
          </a:xfrm>
        </p:spPr>
        <p:txBody>
          <a:bodyPr/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BBCA22-5969-40AD-813B-101507409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84" y="2427049"/>
            <a:ext cx="3455311" cy="2927687"/>
          </a:xfrm>
        </p:spPr>
        <p:txBody>
          <a:bodyPr/>
          <a:lstStyle/>
          <a:p>
            <a:pPr marL="0" indent="0">
              <a:buNone/>
            </a:pPr>
            <a:r>
              <a:rPr lang="ru-RU" sz="1800" dirty="0">
                <a:solidFill>
                  <a:schemeClr val="accent5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Основной целью команды являлась разработка структурного анализа различных вариантов решения проблемы заснеженных пассажирских железнодорожных платформ в зимнее время.</a:t>
            </a:r>
          </a:p>
          <a:p>
            <a:pPr marL="0" indent="0">
              <a:buNone/>
            </a:pP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Выбранные варианты решения были проанализированы.</a:t>
            </a:r>
            <a:endParaRPr lang="ru-RU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013EEDD-39FC-4258-8944-EA9DE5B3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14</a:t>
            </a:fld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50151D5-21D1-4528-B8B7-2E910E3C0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651" y="1298640"/>
            <a:ext cx="7060289" cy="5184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3804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РЖД начнет продавать билеты на разные виды транспорта в России и за рубежом  - Ведомости">
            <a:extLst>
              <a:ext uri="{FF2B5EF4-FFF2-40B4-BE49-F238E27FC236}">
                <a16:creationId xmlns:a16="http://schemas.microsoft.com/office/drawing/2014/main" id="{B2DE58D6-9520-BC0B-9A3B-0090580056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774" y="1547706"/>
            <a:ext cx="8489004" cy="477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4930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Завершение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5A085F9C-2BDC-4AC2-89CF-EF373337F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93D2B9D-3E5A-4208-B841-6DCB29E9E020}" type="slidenum">
              <a:rPr lang="ru-RU" smtClean="0"/>
              <a:t>15</a:t>
            </a:fld>
            <a:endParaRPr lang="ru-RU" dirty="0"/>
          </a:p>
        </p:txBody>
      </p:sp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2636BA22-DC9F-4D31-9F76-DE5F537CF5DF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3D2B9D-3E5A-4208-B841-6DCB29E9E020}" type="slidenum">
              <a:rPr lang="ru-RU" smtClean="0"/>
              <a:pPr/>
              <a:t>15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93A21A3-D799-482E-BA5A-72C86A27D225}"/>
              </a:ext>
            </a:extLst>
          </p:cNvPr>
          <p:cNvSpPr/>
          <p:nvPr/>
        </p:nvSpPr>
        <p:spPr>
          <a:xfrm>
            <a:off x="3067086" y="2992264"/>
            <a:ext cx="6050381" cy="1885950"/>
          </a:xfrm>
          <a:prstGeom prst="rect">
            <a:avLst/>
          </a:prstGeom>
          <a:solidFill>
            <a:srgbClr val="BDD7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b="1" dirty="0">
                <a:solidFill>
                  <a:srgbClr val="203864"/>
                </a:solidFill>
              </a:rPr>
              <a:t>   СПАСИБО ЗА ВНИМАЕНИЕ!</a:t>
            </a:r>
            <a:endParaRPr lang="ru-RU" b="1" dirty="0">
              <a:solidFill>
                <a:srgbClr val="2038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693746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2089" y="29884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Заказчик. Проблема</a:t>
            </a:r>
          </a:p>
        </p:txBody>
      </p:sp>
      <p:pic>
        <p:nvPicPr>
          <p:cNvPr id="5" name="Рисунок 4" descr="Изображение выглядит как на открытом воздухе, транспортное средство, транспорт, Наземный транспорт&#10;&#10;Автоматически созданное описание">
            <a:extLst>
              <a:ext uri="{FF2B5EF4-FFF2-40B4-BE49-F238E27FC236}">
                <a16:creationId xmlns:a16="http://schemas.microsoft.com/office/drawing/2014/main" id="{9080ECC0-B985-4824-BFA2-D1B01333CD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726" y="1250865"/>
            <a:ext cx="5799208" cy="3889094"/>
          </a:xfrm>
          <a:prstGeom prst="rect">
            <a:avLst/>
          </a:prstGeom>
        </p:spPr>
      </p:pic>
      <p:pic>
        <p:nvPicPr>
          <p:cNvPr id="8" name="Рисунок 7" descr="Изображение выглядит как снег, человек, на открытом воздухе, зима&#10;&#10;Автоматически созданное описание">
            <a:extLst>
              <a:ext uri="{FF2B5EF4-FFF2-40B4-BE49-F238E27FC236}">
                <a16:creationId xmlns:a16="http://schemas.microsoft.com/office/drawing/2014/main" id="{BDCDF355-D175-4602-A84C-92D14C9868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89" y="3662588"/>
            <a:ext cx="4599561" cy="3058887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FC63A0A5-73DB-439A-9D66-AEF926C2B4F7}"/>
              </a:ext>
            </a:extLst>
          </p:cNvPr>
          <p:cNvSpPr/>
          <p:nvPr/>
        </p:nvSpPr>
        <p:spPr>
          <a:xfrm>
            <a:off x="8585470" y="2695329"/>
            <a:ext cx="3169596" cy="36860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4B0449-719E-4200-8F5E-4C23AA7C349D}"/>
              </a:ext>
            </a:extLst>
          </p:cNvPr>
          <p:cNvSpPr txBox="1"/>
          <p:nvPr/>
        </p:nvSpPr>
        <p:spPr>
          <a:xfrm>
            <a:off x="8735438" y="2879387"/>
            <a:ext cx="28696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зимнее время года на ж</a:t>
            </a:r>
            <a:r>
              <a:rPr lang="en-GB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 станциях посадка пассажиров на поезда затруднена из-за нерасчищенных, заметённых снегом платформ. </a:t>
            </a:r>
          </a:p>
        </p:txBody>
      </p:sp>
    </p:spTree>
    <p:extLst>
      <p:ext uri="{BB962C8B-B14F-4D97-AF65-F5344CB8AC3E}">
        <p14:creationId xmlns:p14="http://schemas.microsoft.com/office/powerpoint/2010/main" val="2425751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2906" y="345670"/>
            <a:ext cx="6324600" cy="899471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Решение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проблемы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F99BE69-875D-4B3E-95D5-DDF9E676A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629" y="1666629"/>
            <a:ext cx="3524742" cy="352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098435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1831" y="136525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Работа со стейкхолдерами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197B806-839D-57D4-2D58-D2DADFB05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831" y="1690688"/>
            <a:ext cx="5052973" cy="425260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2FBB579-46C2-41A7-BE60-824DF0FD6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3198" y="1690688"/>
            <a:ext cx="6194804" cy="424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986454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337969-309A-435A-A31F-992A241FF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7292"/>
          </a:xfrm>
        </p:spPr>
        <p:txBody>
          <a:bodyPr/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Стратегия 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“5 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почему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”</a:t>
            </a:r>
            <a:endParaRPr lang="ru-RU" sz="2400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82807598-0AD3-41E7-B18C-C32B5CBE6049}"/>
              </a:ext>
            </a:extLst>
          </p:cNvPr>
          <p:cNvGrpSpPr/>
          <p:nvPr/>
        </p:nvGrpSpPr>
        <p:grpSpPr>
          <a:xfrm>
            <a:off x="69714" y="1746197"/>
            <a:ext cx="3023681" cy="1422505"/>
            <a:chOff x="838200" y="1488330"/>
            <a:chExt cx="3023681" cy="1422505"/>
          </a:xfrm>
        </p:grpSpPr>
        <p:sp>
          <p:nvSpPr>
            <p:cNvPr id="10" name="Прямоугольник: скругленные углы 9">
              <a:extLst>
                <a:ext uri="{FF2B5EF4-FFF2-40B4-BE49-F238E27FC236}">
                  <a16:creationId xmlns:a16="http://schemas.microsoft.com/office/drawing/2014/main" id="{4A49FB49-CA31-45AE-8B81-A76CFB786D17}"/>
                </a:ext>
              </a:extLst>
            </p:cNvPr>
            <p:cNvSpPr/>
            <p:nvPr/>
          </p:nvSpPr>
          <p:spPr>
            <a:xfrm>
              <a:off x="838200" y="1933543"/>
              <a:ext cx="3023681" cy="977292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 b="0" i="0" dirty="0">
                <a:solidFill>
                  <a:srgbClr val="374151"/>
                </a:solidFill>
                <a:effectLst/>
                <a:latin typeface="Söhne"/>
              </a:endParaRPr>
            </a:p>
            <a:p>
              <a:pPr algn="ctr"/>
              <a:r>
                <a:rPr lang="ru-RU" sz="1600" b="0" i="0" dirty="0">
                  <a:solidFill>
                    <a:srgbClr val="374151"/>
                  </a:solidFill>
                  <a:effectLst/>
                  <a:latin typeface="Söhne"/>
                </a:rPr>
                <a:t>Потому что затруднена посадка пассажиров в поезда.</a:t>
              </a:r>
              <a:endParaRPr lang="ru-RU" sz="1600" dirty="0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5489CE95-95AB-4344-838E-F44E81ADDB65}"/>
                </a:ext>
              </a:extLst>
            </p:cNvPr>
            <p:cNvSpPr/>
            <p:nvPr/>
          </p:nvSpPr>
          <p:spPr>
            <a:xfrm>
              <a:off x="838200" y="1488330"/>
              <a:ext cx="3023681" cy="7003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b="1" i="0" dirty="0">
                  <a:solidFill>
                    <a:schemeClr val="accent1">
                      <a:lumMod val="50000"/>
                    </a:schemeClr>
                  </a:solidFill>
                  <a:effectLst/>
                  <a:latin typeface="Söhne"/>
                </a:rPr>
                <a:t>Почему заснеженные платформы - это проблема?</a:t>
              </a:r>
              <a:endParaRPr lang="ru-RU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D24E4F9D-44C5-4D2E-A226-C53BD5546743}"/>
              </a:ext>
            </a:extLst>
          </p:cNvPr>
          <p:cNvGrpSpPr/>
          <p:nvPr/>
        </p:nvGrpSpPr>
        <p:grpSpPr>
          <a:xfrm>
            <a:off x="971145" y="3335630"/>
            <a:ext cx="3023681" cy="2676064"/>
            <a:chOff x="838200" y="1488330"/>
            <a:chExt cx="3023681" cy="1422505"/>
          </a:xfrm>
        </p:grpSpPr>
        <p:sp>
          <p:nvSpPr>
            <p:cNvPr id="13" name="Прямоугольник: скругленные углы 12">
              <a:extLst>
                <a:ext uri="{FF2B5EF4-FFF2-40B4-BE49-F238E27FC236}">
                  <a16:creationId xmlns:a16="http://schemas.microsoft.com/office/drawing/2014/main" id="{B4D04CB9-8449-4892-9386-F52CB5BA9259}"/>
                </a:ext>
              </a:extLst>
            </p:cNvPr>
            <p:cNvSpPr/>
            <p:nvPr/>
          </p:nvSpPr>
          <p:spPr>
            <a:xfrm>
              <a:off x="838200" y="1933543"/>
              <a:ext cx="3023681" cy="977292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600" b="0" i="0" dirty="0">
                <a:solidFill>
                  <a:srgbClr val="374151"/>
                </a:solidFill>
                <a:effectLst/>
                <a:latin typeface="Söhne"/>
              </a:endParaRPr>
            </a:p>
            <a:p>
              <a:pPr algn="ctr"/>
              <a:r>
                <a:rPr lang="ru-RU" sz="1600" b="0" i="0" dirty="0">
                  <a:solidFill>
                    <a:srgbClr val="374151"/>
                  </a:solidFill>
                  <a:effectLst/>
                  <a:latin typeface="Söhne"/>
                </a:rPr>
                <a:t>Потому что снег создает преграду для прохождения людей по платформам и подъездным дорожкам.</a:t>
              </a:r>
              <a:endParaRPr lang="ru-RU" sz="1600" dirty="0"/>
            </a:p>
          </p:txBody>
        </p:sp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290C1A5F-A13D-4E32-B42F-406AAD22E032}"/>
                </a:ext>
              </a:extLst>
            </p:cNvPr>
            <p:cNvSpPr/>
            <p:nvPr/>
          </p:nvSpPr>
          <p:spPr>
            <a:xfrm>
              <a:off x="838200" y="1488330"/>
              <a:ext cx="3023681" cy="7003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b="1" i="0" dirty="0">
                  <a:solidFill>
                    <a:schemeClr val="accent1">
                      <a:lumMod val="50000"/>
                    </a:schemeClr>
                  </a:solidFill>
                  <a:effectLst/>
                  <a:latin typeface="Söhne"/>
                </a:rPr>
                <a:t>Почему затруднена посадка пассажиров в поезда из-за заснеженных платформ?</a:t>
              </a:r>
              <a:endParaRPr lang="ru-RU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cxnSp>
        <p:nvCxnSpPr>
          <p:cNvPr id="25" name="Соединитель: уступ 24">
            <a:extLst>
              <a:ext uri="{FF2B5EF4-FFF2-40B4-BE49-F238E27FC236}">
                <a16:creationId xmlns:a16="http://schemas.microsoft.com/office/drawing/2014/main" id="{13AA581F-0F34-4C56-BFB5-92D153EDC1E6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3093395" y="2680056"/>
            <a:ext cx="233465" cy="655574"/>
          </a:xfrm>
          <a:prstGeom prst="bentConnector2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98269ACC-34CB-4048-ADCA-33203B91CAD2}"/>
              </a:ext>
            </a:extLst>
          </p:cNvPr>
          <p:cNvGrpSpPr/>
          <p:nvPr/>
        </p:nvGrpSpPr>
        <p:grpSpPr>
          <a:xfrm>
            <a:off x="4555787" y="1746197"/>
            <a:ext cx="3023681" cy="2453760"/>
            <a:chOff x="838200" y="1488330"/>
            <a:chExt cx="3023681" cy="1367677"/>
          </a:xfrm>
        </p:grpSpPr>
        <p:sp>
          <p:nvSpPr>
            <p:cNvPr id="31" name="Прямоугольник: скругленные углы 30">
              <a:extLst>
                <a:ext uri="{FF2B5EF4-FFF2-40B4-BE49-F238E27FC236}">
                  <a16:creationId xmlns:a16="http://schemas.microsoft.com/office/drawing/2014/main" id="{79CBD65F-44C4-4747-B24A-39C27919D59F}"/>
                </a:ext>
              </a:extLst>
            </p:cNvPr>
            <p:cNvSpPr/>
            <p:nvPr/>
          </p:nvSpPr>
          <p:spPr>
            <a:xfrm>
              <a:off x="838200" y="1878715"/>
              <a:ext cx="3023681" cy="977292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600" b="0" i="0" dirty="0">
                <a:solidFill>
                  <a:srgbClr val="374151"/>
                </a:solidFill>
                <a:effectLst/>
                <a:latin typeface="Söhne"/>
              </a:endParaRPr>
            </a:p>
            <a:p>
              <a:pPr algn="ctr"/>
              <a:r>
                <a:rPr lang="ru-RU" sz="1600" b="0" i="0" dirty="0">
                  <a:solidFill>
                    <a:srgbClr val="374151"/>
                  </a:solidFill>
                  <a:effectLst/>
                  <a:latin typeface="Söhne"/>
                </a:rPr>
                <a:t>Потому что нерасчищенные снегом платформы становятся скользкими и опасными для передвижения, что приводит к замедлению и затруднению посадки.</a:t>
              </a:r>
              <a:endParaRPr lang="ru-RU" sz="1600" dirty="0"/>
            </a:p>
          </p:txBody>
        </p:sp>
        <p:sp>
          <p:nvSpPr>
            <p:cNvPr id="32" name="Прямоугольник 31">
              <a:extLst>
                <a:ext uri="{FF2B5EF4-FFF2-40B4-BE49-F238E27FC236}">
                  <a16:creationId xmlns:a16="http://schemas.microsoft.com/office/drawing/2014/main" id="{FF7DFC71-7ECD-4F5D-9289-7F8C297174C3}"/>
                </a:ext>
              </a:extLst>
            </p:cNvPr>
            <p:cNvSpPr/>
            <p:nvPr/>
          </p:nvSpPr>
          <p:spPr>
            <a:xfrm>
              <a:off x="838200" y="1488330"/>
              <a:ext cx="3023681" cy="54472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b="1" i="0" dirty="0">
                  <a:solidFill>
                    <a:schemeClr val="accent1">
                      <a:lumMod val="50000"/>
                    </a:schemeClr>
                  </a:solidFill>
                  <a:effectLst/>
                  <a:latin typeface="Söhne"/>
                </a:rPr>
                <a:t>Почему снег на платформах создает преграду для прохождения людей?</a:t>
              </a:r>
              <a:endParaRPr lang="ru-RU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6B05F1C6-7203-4D93-979E-6DC124A6E285}"/>
              </a:ext>
            </a:extLst>
          </p:cNvPr>
          <p:cNvGrpSpPr/>
          <p:nvPr/>
        </p:nvGrpSpPr>
        <p:grpSpPr>
          <a:xfrm>
            <a:off x="5301576" y="4432610"/>
            <a:ext cx="3023681" cy="2288865"/>
            <a:chOff x="838200" y="1488330"/>
            <a:chExt cx="3023681" cy="2288865"/>
          </a:xfrm>
        </p:grpSpPr>
        <p:sp>
          <p:nvSpPr>
            <p:cNvPr id="34" name="Прямоугольник: скругленные углы 33">
              <a:extLst>
                <a:ext uri="{FF2B5EF4-FFF2-40B4-BE49-F238E27FC236}">
                  <a16:creationId xmlns:a16="http://schemas.microsoft.com/office/drawing/2014/main" id="{D4BAEFB8-B846-4FCA-BB9B-4601302730B7}"/>
                </a:ext>
              </a:extLst>
            </p:cNvPr>
            <p:cNvSpPr/>
            <p:nvPr/>
          </p:nvSpPr>
          <p:spPr>
            <a:xfrm>
              <a:off x="838200" y="2097570"/>
              <a:ext cx="3023681" cy="1679625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600" b="0" i="0" dirty="0">
                <a:solidFill>
                  <a:srgbClr val="374151"/>
                </a:solidFill>
                <a:effectLst/>
                <a:latin typeface="Söhne"/>
              </a:endParaRPr>
            </a:p>
            <a:p>
              <a:pPr algn="ctr"/>
              <a:r>
                <a:rPr lang="ru-RU" sz="1600" b="0" i="0" dirty="0">
                  <a:solidFill>
                    <a:srgbClr val="374151"/>
                  </a:solidFill>
                  <a:effectLst/>
                  <a:latin typeface="Söhne"/>
                </a:rPr>
                <a:t>Потому что пассажиры вынуждены быть осторожными, что увеличивает время посадки, создавая дополнительные неудобства и риски.</a:t>
              </a:r>
              <a:endParaRPr lang="ru-RU" sz="1600" dirty="0"/>
            </a:p>
          </p:txBody>
        </p:sp>
        <p:sp>
          <p:nvSpPr>
            <p:cNvPr id="35" name="Прямоугольник 34">
              <a:extLst>
                <a:ext uri="{FF2B5EF4-FFF2-40B4-BE49-F238E27FC236}">
                  <a16:creationId xmlns:a16="http://schemas.microsoft.com/office/drawing/2014/main" id="{6A2A1B27-5042-4023-B235-D8D14BC4A964}"/>
                </a:ext>
              </a:extLst>
            </p:cNvPr>
            <p:cNvSpPr/>
            <p:nvPr/>
          </p:nvSpPr>
          <p:spPr>
            <a:xfrm>
              <a:off x="838200" y="1488330"/>
              <a:ext cx="3023681" cy="82384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b="1" i="0" dirty="0">
                  <a:solidFill>
                    <a:schemeClr val="accent1">
                      <a:lumMod val="50000"/>
                    </a:schemeClr>
                  </a:solidFill>
                  <a:effectLst/>
                  <a:latin typeface="Söhne"/>
                </a:rPr>
                <a:t>Почему нерасчищенные и скользкие платформы замедляют посадку?</a:t>
              </a:r>
              <a:endParaRPr lang="ru-RU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cxnSp>
        <p:nvCxnSpPr>
          <p:cNvPr id="36" name="Соединитель: уступ 35">
            <a:extLst>
              <a:ext uri="{FF2B5EF4-FFF2-40B4-BE49-F238E27FC236}">
                <a16:creationId xmlns:a16="http://schemas.microsoft.com/office/drawing/2014/main" id="{2D60AE93-8DF0-4E98-9AB0-C09BAEA2D5C0}"/>
              </a:ext>
            </a:extLst>
          </p:cNvPr>
          <p:cNvCxnSpPr>
            <a:cxnSpLocks/>
            <a:stCxn id="31" idx="3"/>
          </p:cNvCxnSpPr>
          <p:nvPr/>
        </p:nvCxnSpPr>
        <p:spPr>
          <a:xfrm>
            <a:off x="7579468" y="3323274"/>
            <a:ext cx="158884" cy="1109336"/>
          </a:xfrm>
          <a:prstGeom prst="bentConnector2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Соединитель: уступ 36">
            <a:extLst>
              <a:ext uri="{FF2B5EF4-FFF2-40B4-BE49-F238E27FC236}">
                <a16:creationId xmlns:a16="http://schemas.microsoft.com/office/drawing/2014/main" id="{9ECD29CF-C640-4073-BD8E-CCDC4F6EC341}"/>
              </a:ext>
            </a:extLst>
          </p:cNvPr>
          <p:cNvCxnSpPr>
            <a:cxnSpLocks/>
            <a:stCxn id="13" idx="3"/>
            <a:endCxn id="32" idx="1"/>
          </p:cNvCxnSpPr>
          <p:nvPr/>
        </p:nvCxnSpPr>
        <p:spPr>
          <a:xfrm flipV="1">
            <a:off x="3994826" y="2234843"/>
            <a:ext cx="560961" cy="2857594"/>
          </a:xfrm>
          <a:prstGeom prst="bentConnector3">
            <a:avLst>
              <a:gd name="adj1" fmla="val 50000"/>
            </a:avLst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1375DE5D-6646-4283-AD29-5F6387767E8B}"/>
              </a:ext>
            </a:extLst>
          </p:cNvPr>
          <p:cNvGrpSpPr/>
          <p:nvPr/>
        </p:nvGrpSpPr>
        <p:grpSpPr>
          <a:xfrm>
            <a:off x="8797047" y="1715626"/>
            <a:ext cx="3023681" cy="2798008"/>
            <a:chOff x="838200" y="1488330"/>
            <a:chExt cx="3023681" cy="2739141"/>
          </a:xfrm>
        </p:grpSpPr>
        <p:sp>
          <p:nvSpPr>
            <p:cNvPr id="41" name="Прямоугольник: скругленные углы 40">
              <a:extLst>
                <a:ext uri="{FF2B5EF4-FFF2-40B4-BE49-F238E27FC236}">
                  <a16:creationId xmlns:a16="http://schemas.microsoft.com/office/drawing/2014/main" id="{D6FF8597-8A63-4B6A-8BB7-167E755E6E4E}"/>
                </a:ext>
              </a:extLst>
            </p:cNvPr>
            <p:cNvSpPr/>
            <p:nvPr/>
          </p:nvSpPr>
          <p:spPr>
            <a:xfrm>
              <a:off x="838200" y="2303825"/>
              <a:ext cx="3023681" cy="1923646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600" b="0" i="0" dirty="0">
                <a:solidFill>
                  <a:srgbClr val="374151"/>
                </a:solidFill>
                <a:effectLst/>
                <a:latin typeface="Söhne"/>
              </a:endParaRPr>
            </a:p>
            <a:p>
              <a:pPr algn="ctr"/>
              <a:r>
                <a:rPr lang="ru-RU" sz="1600" b="0" i="0" dirty="0">
                  <a:solidFill>
                    <a:srgbClr val="374151"/>
                  </a:solidFill>
                  <a:effectLst/>
                  <a:latin typeface="Söhne"/>
                </a:rPr>
                <a:t>Потому что это может привести к задержкам в расписании поездов, увеличению очередей на платформах, а также ухудшению общего комфорта и безопасности пассажиров.</a:t>
              </a:r>
              <a:endParaRPr lang="ru-RU" sz="1600" dirty="0"/>
            </a:p>
          </p:txBody>
        </p:sp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id="{382EA921-B82E-4B42-86AE-62E95FBF8C57}"/>
                </a:ext>
              </a:extLst>
            </p:cNvPr>
            <p:cNvSpPr/>
            <p:nvPr/>
          </p:nvSpPr>
          <p:spPr>
            <a:xfrm>
              <a:off x="838200" y="1488330"/>
              <a:ext cx="3023681" cy="10762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b="1" i="0" dirty="0">
                  <a:solidFill>
                    <a:schemeClr val="accent1">
                      <a:lumMod val="50000"/>
                    </a:schemeClr>
                  </a:solidFill>
                  <a:effectLst/>
                  <a:latin typeface="Söhne"/>
                </a:rPr>
                <a:t>Почему увеличение времени посадки из-за скользких платформ - это серьезная проблема?</a:t>
              </a:r>
              <a:endParaRPr lang="ru-RU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cxnSp>
        <p:nvCxnSpPr>
          <p:cNvPr id="43" name="Соединитель: уступ 42">
            <a:extLst>
              <a:ext uri="{FF2B5EF4-FFF2-40B4-BE49-F238E27FC236}">
                <a16:creationId xmlns:a16="http://schemas.microsoft.com/office/drawing/2014/main" id="{348AF2D7-42F6-4922-BB6B-A2C5D46418E6}"/>
              </a:ext>
            </a:extLst>
          </p:cNvPr>
          <p:cNvCxnSpPr>
            <a:cxnSpLocks/>
            <a:stCxn id="34" idx="3"/>
            <a:endCxn id="42" idx="1"/>
          </p:cNvCxnSpPr>
          <p:nvPr/>
        </p:nvCxnSpPr>
        <p:spPr>
          <a:xfrm flipV="1">
            <a:off x="8325257" y="2265297"/>
            <a:ext cx="471790" cy="3616366"/>
          </a:xfrm>
          <a:prstGeom prst="bentConnector3">
            <a:avLst>
              <a:gd name="adj1" fmla="val 50000"/>
            </a:avLst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028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324600" cy="867327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Варианты решения проблемы.</a:t>
            </a: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781AFFB2-BFF8-4645-899B-9ECF8FC7A745}"/>
              </a:ext>
            </a:extLst>
          </p:cNvPr>
          <p:cNvSpPr/>
          <p:nvPr/>
        </p:nvSpPr>
        <p:spPr>
          <a:xfrm>
            <a:off x="1300264" y="1232452"/>
            <a:ext cx="9591472" cy="53420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>
                <a:solidFill>
                  <a:schemeClr val="tx1"/>
                </a:solidFill>
              </a:rPr>
              <a:t>Автоматизация процесса уборки снега и льда на платформах удаленных станций и остановочных пунктах может быть осуществлена с помощью: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900A876-4332-4F0E-97ED-A2ADE873CACB}"/>
              </a:ext>
            </a:extLst>
          </p:cNvPr>
          <p:cNvSpPr txBox="1">
            <a:spLocks/>
          </p:cNvSpPr>
          <p:nvPr/>
        </p:nvSpPr>
        <p:spPr>
          <a:xfrm>
            <a:off x="167800" y="1979483"/>
            <a:ext cx="3577348" cy="13090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600" b="1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Снегоочистители с воздушной </a:t>
            </a:r>
            <a:r>
              <a:rPr lang="ru-RU" sz="1600" b="1" i="0" dirty="0" err="1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поддувкой</a:t>
            </a:r>
            <a:r>
              <a:rPr lang="ru-RU" sz="1600" b="1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:</a:t>
            </a:r>
          </a:p>
          <a:p>
            <a:pPr algn="l"/>
            <a:r>
              <a:rPr lang="ru-RU" sz="1400" b="0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Специальные машины с воздушной </a:t>
            </a:r>
            <a:r>
              <a:rPr lang="ru-RU" sz="1400" b="0" i="0" dirty="0" err="1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поддувкой</a:t>
            </a:r>
            <a:r>
              <a:rPr lang="ru-RU" sz="1400" b="0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 могут эффективно убирать снег с платформ, обеспечивая быструю и эффективную очистку.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087C25C0-469E-40E1-840D-837DC3EE0EC2}"/>
              </a:ext>
            </a:extLst>
          </p:cNvPr>
          <p:cNvSpPr txBox="1">
            <a:spLocks/>
          </p:cNvSpPr>
          <p:nvPr/>
        </p:nvSpPr>
        <p:spPr>
          <a:xfrm>
            <a:off x="4230723" y="1979483"/>
            <a:ext cx="4495800" cy="9733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1600" b="1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Роботизированные уборочные системы:</a:t>
            </a:r>
            <a:endParaRPr lang="ru-RU" sz="1600" b="0" i="0" dirty="0">
              <a:solidFill>
                <a:schemeClr val="accent5">
                  <a:lumMod val="50000"/>
                </a:schemeClr>
              </a:solidFill>
              <a:effectLst/>
              <a:latin typeface="Arial "/>
            </a:endParaRPr>
          </a:p>
          <a:p>
            <a:pPr algn="l"/>
            <a:r>
              <a:rPr lang="ru-RU" sz="1400" b="0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Автоматизированные роботы, оснащенные щетками и лопатами, могут работать на платформах, убирая снег и поддерживая чистоту.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1B704E67-7452-4169-A632-657861A35A65}"/>
              </a:ext>
            </a:extLst>
          </p:cNvPr>
          <p:cNvSpPr txBox="1">
            <a:spLocks/>
          </p:cNvSpPr>
          <p:nvPr/>
        </p:nvSpPr>
        <p:spPr>
          <a:xfrm>
            <a:off x="7973844" y="4372697"/>
            <a:ext cx="3259576" cy="8673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1600" b="1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  <a:cs typeface="Raavi" panose="020B0502040204020203" pitchFamily="34" charset="0"/>
              </a:rPr>
              <a:t>Обогреваемые платформы:</a:t>
            </a:r>
            <a:endParaRPr lang="ru-RU" sz="1600" b="0" i="0" dirty="0">
              <a:solidFill>
                <a:schemeClr val="accent5">
                  <a:lumMod val="50000"/>
                </a:schemeClr>
              </a:solidFill>
              <a:effectLst/>
              <a:latin typeface="Arial "/>
              <a:cs typeface="Raavi" panose="020B0502040204020203" pitchFamily="34" charset="0"/>
            </a:endParaRPr>
          </a:p>
          <a:p>
            <a:pPr algn="l"/>
            <a:r>
              <a:rPr lang="ru-RU" sz="1400" b="0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  <a:cs typeface="Raavi" panose="020B0502040204020203" pitchFamily="34" charset="0"/>
              </a:rPr>
              <a:t>Использование технологий обогрева для предотвращения скапливания снега на платформах.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CBCDF54A-83D7-4996-B432-724CE3C4D586}"/>
              </a:ext>
            </a:extLst>
          </p:cNvPr>
          <p:cNvSpPr txBox="1">
            <a:spLocks/>
          </p:cNvSpPr>
          <p:nvPr/>
        </p:nvSpPr>
        <p:spPr>
          <a:xfrm>
            <a:off x="6198954" y="3261197"/>
            <a:ext cx="4495800" cy="628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1600" b="1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Химические реагенты:</a:t>
            </a:r>
            <a:endParaRPr lang="ru-RU" sz="1600" b="0" i="0" dirty="0">
              <a:solidFill>
                <a:schemeClr val="accent5">
                  <a:lumMod val="50000"/>
                </a:schemeClr>
              </a:solidFill>
              <a:effectLst/>
              <a:latin typeface="Arial "/>
            </a:endParaRPr>
          </a:p>
          <a:p>
            <a:pPr algn="l"/>
            <a:r>
              <a:rPr lang="ru-RU" sz="1400" b="0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Использование химических реагентов для таяния снега и предотвращения образования льда.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B35FEFB1-3EA2-4E73-ABF4-875F6DFB469A}"/>
              </a:ext>
            </a:extLst>
          </p:cNvPr>
          <p:cNvSpPr txBox="1">
            <a:spLocks/>
          </p:cNvSpPr>
          <p:nvPr/>
        </p:nvSpPr>
        <p:spPr>
          <a:xfrm>
            <a:off x="2168459" y="4518727"/>
            <a:ext cx="4495800" cy="10103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1600" b="1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Использование уборочных бригад и техники в режиме 24/7:</a:t>
            </a:r>
            <a:endParaRPr lang="ru-RU" sz="1600" b="0" i="0" dirty="0">
              <a:solidFill>
                <a:schemeClr val="accent5">
                  <a:lumMod val="50000"/>
                </a:schemeClr>
              </a:solidFill>
              <a:effectLst/>
              <a:latin typeface="Arial 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Регулярная механическая уборка с использованием специализированной техники и персонала.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0CA4B71-E521-4CBC-BE8E-9773EAA84621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4834649" cy="628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1600" b="1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Аэродинамические системы сжигания снега:</a:t>
            </a:r>
            <a:endParaRPr lang="ru-RU" sz="1600" b="0" i="0" dirty="0">
              <a:solidFill>
                <a:schemeClr val="accent5">
                  <a:lumMod val="50000"/>
                </a:schemeClr>
              </a:solidFill>
              <a:effectLst/>
              <a:latin typeface="Arial "/>
            </a:endParaRPr>
          </a:p>
          <a:p>
            <a:pPr algn="l"/>
            <a:r>
              <a:rPr lang="ru-RU" sz="1400" b="0" i="0" dirty="0">
                <a:solidFill>
                  <a:schemeClr val="accent5">
                    <a:lumMod val="50000"/>
                  </a:schemeClr>
                </a:solidFill>
                <a:effectLst/>
                <a:latin typeface="Arial "/>
              </a:rPr>
              <a:t>Использование горячего воздуха для сжигания снега.</a:t>
            </a:r>
          </a:p>
        </p:txBody>
      </p:sp>
    </p:spTree>
    <p:extLst>
      <p:ext uri="{BB962C8B-B14F-4D97-AF65-F5344CB8AC3E}">
        <p14:creationId xmlns:p14="http://schemas.microsoft.com/office/powerpoint/2010/main" val="143521243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8525DD-2D33-465F-BC9C-72A610DC8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663DBE33-1149-46E8-A9CF-CA8347C373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665" y="1365146"/>
            <a:ext cx="8071265" cy="3365673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9C88460-087B-415D-89D6-AEF8EB702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7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660A8F5-0232-424D-ACC2-E169DDFDC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6917" y="3355802"/>
            <a:ext cx="8128418" cy="3365673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AC78738-AA81-4C70-9028-F288A880A611}"/>
              </a:ext>
            </a:extLst>
          </p:cNvPr>
          <p:cNvSpPr/>
          <p:nvPr/>
        </p:nvSpPr>
        <p:spPr>
          <a:xfrm>
            <a:off x="8610600" y="5379396"/>
            <a:ext cx="2216285" cy="6031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645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8CE7BB9F-6718-44FE-ADE7-DC74E51BAA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788" y="2898902"/>
            <a:ext cx="2513251" cy="2449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324600" cy="867327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Отобранные варианты.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9DBEE-EB53-450A-96D5-35D7D0393341}"/>
              </a:ext>
            </a:extLst>
          </p:cNvPr>
          <p:cNvSpPr txBox="1"/>
          <p:nvPr/>
        </p:nvSpPr>
        <p:spPr>
          <a:xfrm>
            <a:off x="1127598" y="1510687"/>
            <a:ext cx="2872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5">
                    <a:lumMod val="50000"/>
                  </a:schemeClr>
                </a:solidFill>
              </a:rPr>
              <a:t>Снегоуборочные машины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5015F0-047C-453A-8734-759B29E42678}"/>
              </a:ext>
            </a:extLst>
          </p:cNvPr>
          <p:cNvSpPr txBox="1"/>
          <p:nvPr/>
        </p:nvSpPr>
        <p:spPr>
          <a:xfrm>
            <a:off x="8110573" y="1510687"/>
            <a:ext cx="2016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5">
                    <a:lumMod val="50000"/>
                  </a:schemeClr>
                </a:solidFill>
              </a:rPr>
              <a:t>Системы обогрева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6662B89-6ED5-45ED-9CAA-6D284E08B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31584"/>
            <a:ext cx="3196212" cy="2117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17BD6AE-2A3D-481D-936F-B8932A0E8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82" y="4448672"/>
            <a:ext cx="3637372" cy="204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 descr="Изображение выглядит как строительство, Композитный материал, крыша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6A782263-65E2-4C2D-BE40-50B38DACF79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836" y="4912003"/>
            <a:ext cx="3511525" cy="158087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88B7C66-6BB4-4E6D-B91C-FF7FECD232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6768" y="2232853"/>
            <a:ext cx="4329593" cy="214165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DC06989-8E55-4823-BA7B-075C79FA4A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42209" y="4320956"/>
            <a:ext cx="3511525" cy="140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090903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324600" cy="867327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Средняя стоимость оборудования для чистки платформ.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DC3D29-0FF7-1F37-17FB-C4AA3165F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1219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13301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12723</TotalTime>
  <Words>504</Words>
  <Application>Microsoft Office PowerPoint</Application>
  <PresentationFormat>Широкоэкранный</PresentationFormat>
  <Paragraphs>90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4" baseType="lpstr">
      <vt:lpstr>Arial</vt:lpstr>
      <vt:lpstr>Arial </vt:lpstr>
      <vt:lpstr>Arial Black</vt:lpstr>
      <vt:lpstr>Calibri</vt:lpstr>
      <vt:lpstr>Calibri Light</vt:lpstr>
      <vt:lpstr>Cambria Math</vt:lpstr>
      <vt:lpstr>Courier New</vt:lpstr>
      <vt:lpstr>Söhne</vt:lpstr>
      <vt:lpstr>Тема Office</vt:lpstr>
      <vt:lpstr>Мороз не страшен</vt:lpstr>
      <vt:lpstr>Заказчик. Проблема</vt:lpstr>
      <vt:lpstr>Решение проблемы</vt:lpstr>
      <vt:lpstr>Работа со стейкхолдерами</vt:lpstr>
      <vt:lpstr>Стратегия “5 почему”</vt:lpstr>
      <vt:lpstr>Варианты решения проблемы.</vt:lpstr>
      <vt:lpstr>Презентация PowerPoint</vt:lpstr>
      <vt:lpstr>Отобранные варианты.</vt:lpstr>
      <vt:lpstr>Средняя стоимость оборудования для чистки платформ.</vt:lpstr>
      <vt:lpstr>Средняя стоимость оборудования для чистки платформ.</vt:lpstr>
      <vt:lpstr>Расчет стоимости системы обогрева средней платформы.</vt:lpstr>
      <vt:lpstr>Самоходные снегоуборочные машины</vt:lpstr>
      <vt:lpstr>Подогреваемые поверхности</vt:lpstr>
      <vt:lpstr>Вывод</vt:lpstr>
      <vt:lpstr>Завершение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Print</dc:creator>
  <cp:lastModifiedBy>Ефимов Иван Михайлович</cp:lastModifiedBy>
  <cp:revision>73</cp:revision>
  <dcterms:created xsi:type="dcterms:W3CDTF">2021-11-29T10:22:08Z</dcterms:created>
  <dcterms:modified xsi:type="dcterms:W3CDTF">2024-02-19T21:40:23Z</dcterms:modified>
</cp:coreProperties>
</file>

<file path=docProps/thumbnail.jpeg>
</file>